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5" r:id="rId10"/>
    <p:sldId id="283" r:id="rId11"/>
    <p:sldId id="267" r:id="rId12"/>
    <p:sldId id="284" r:id="rId13"/>
    <p:sldId id="274" r:id="rId14"/>
    <p:sldId id="275" r:id="rId15"/>
    <p:sldId id="268" r:id="rId16"/>
    <p:sldId id="269" r:id="rId17"/>
    <p:sldId id="276" r:id="rId18"/>
    <p:sldId id="278" r:id="rId19"/>
    <p:sldId id="272" r:id="rId20"/>
    <p:sldId id="279" r:id="rId21"/>
    <p:sldId id="280" r:id="rId22"/>
    <p:sldId id="277" r:id="rId23"/>
    <p:sldId id="273" r:id="rId24"/>
    <p:sldId id="281" r:id="rId25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image" Target="../media/image19.wmf"/><Relationship Id="rId1" Type="http://schemas.openxmlformats.org/officeDocument/2006/relationships/image" Target="../media/image8.wmf"/><Relationship Id="rId6" Type="http://schemas.openxmlformats.org/officeDocument/2006/relationships/image" Target="../media/image27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9.wmf"/><Relationship Id="rId1" Type="http://schemas.openxmlformats.org/officeDocument/2006/relationships/image" Target="../media/image8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A84027A-1E75-420D-87C7-AD2403D30044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8CD3FA8-EE82-4C17-8F23-37C62FB78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4484"/>
            <a:ext cx="6858000" cy="1263316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92" y="6081834"/>
            <a:ext cx="3188484" cy="890093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365126"/>
            <a:ext cx="9144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02294" y="0"/>
            <a:ext cx="10528" cy="6858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0" y="1442612"/>
            <a:ext cx="9144000" cy="975736"/>
          </a:xfrm>
          <a:prstGeom prst="rect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1600200"/>
            <a:ext cx="9144000" cy="1792705"/>
          </a:xfrm>
          <a:prstGeom prst="rect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06" y="421418"/>
            <a:ext cx="2581295" cy="573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6077"/>
            <a:ext cx="7772400" cy="1913885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2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7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3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37318"/>
            <a:ext cx="7886700" cy="99799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79BABCB-72A4-4245-AD44-8A2DEE65F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1" y="6329011"/>
            <a:ext cx="1922102" cy="536571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0" y="365126"/>
            <a:ext cx="9144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 flipH="1">
            <a:off x="302294" y="0"/>
            <a:ext cx="10528" cy="6858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V="1">
            <a:off x="628650" y="466816"/>
            <a:ext cx="0" cy="90478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 userDrawn="1"/>
        </p:nvSpPr>
        <p:spPr>
          <a:xfrm>
            <a:off x="445168" y="1580147"/>
            <a:ext cx="8578516" cy="4740109"/>
          </a:xfrm>
          <a:prstGeom prst="roundRect">
            <a:avLst>
              <a:gd name="adj" fmla="val 794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0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35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15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17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4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5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5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5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9D86-AD47-474D-8353-A659234A42A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8D2D-4EDD-4709-942E-43A31633F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92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6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4.jpe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5.jpe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2.wmf"/><Relationship Id="rId1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2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0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2.wmf"/><Relationship Id="rId9" Type="http://schemas.openxmlformats.org/officeDocument/2006/relationships/image" Target="../media/image3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확률 이론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스마트자동차학과</a:t>
            </a:r>
            <a:endParaRPr lang="en-US" altLang="ko-KR" dirty="0" smtClean="0"/>
          </a:p>
          <a:p>
            <a:r>
              <a:rPr lang="ko-KR" altLang="en-US" dirty="0" smtClean="0"/>
              <a:t>박성근</a:t>
            </a:r>
            <a:r>
              <a:rPr lang="en-US" altLang="ko-KR" dirty="0" smtClean="0"/>
              <a:t>(keiny@sch.ac.kr)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0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90435"/>
            <a:ext cx="7920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어느 도시의 남성의 </a:t>
            </a:r>
            <a:r>
              <a:rPr lang="en-US" altLang="ko-KR" dirty="0" smtClean="0"/>
              <a:t>6%, </a:t>
            </a:r>
            <a:r>
              <a:rPr lang="ko-KR" altLang="en-US" dirty="0" smtClean="0"/>
              <a:t>여성의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의 키가 </a:t>
            </a:r>
            <a:r>
              <a:rPr lang="en-US" altLang="ko-KR" dirty="0" smtClean="0"/>
              <a:t>180cm </a:t>
            </a:r>
            <a:r>
              <a:rPr lang="ko-KR" altLang="en-US" dirty="0" smtClean="0"/>
              <a:t>이상이다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여성은 도시 인구의 </a:t>
            </a:r>
            <a:r>
              <a:rPr lang="en-US" altLang="ko-KR" dirty="0" smtClean="0"/>
              <a:t>62%</a:t>
            </a:r>
            <a:r>
              <a:rPr lang="ko-KR" altLang="en-US" dirty="0" smtClean="0"/>
              <a:t>를 차지한다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임의로 한 사람을 선택했더니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키가 </a:t>
            </a:r>
            <a:r>
              <a:rPr lang="en-US" altLang="ko-KR" dirty="0" smtClean="0"/>
              <a:t>180cm </a:t>
            </a:r>
            <a:r>
              <a:rPr lang="ko-KR" altLang="en-US" dirty="0" smtClean="0"/>
              <a:t>이상일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사람이 여성일 확률은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2922209"/>
            <a:ext cx="6495044" cy="30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Bayes Rule : Generative Model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745824"/>
              </p:ext>
            </p:extLst>
          </p:nvPr>
        </p:nvGraphicFramePr>
        <p:xfrm>
          <a:off x="588190" y="2481543"/>
          <a:ext cx="48450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Equation" r:id="rId3" imgW="2768400" imgH="583920" progId="Equation.DSMT4">
                  <p:embed/>
                </p:oleObj>
              </mc:Choice>
              <mc:Fallback>
                <p:oleObj name="Equation" r:id="rId3" imgW="27684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190" y="2481543"/>
                        <a:ext cx="4845050" cy="102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647114"/>
              </p:ext>
            </p:extLst>
          </p:nvPr>
        </p:nvGraphicFramePr>
        <p:xfrm>
          <a:off x="588190" y="3788286"/>
          <a:ext cx="50450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" name="Equation" r:id="rId5" imgW="2882880" imgH="507960" progId="Equation.DSMT4">
                  <p:embed/>
                </p:oleObj>
              </mc:Choice>
              <mc:Fallback>
                <p:oleObj name="Equation" r:id="rId5" imgW="28828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190" y="3788286"/>
                        <a:ext cx="50450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오른쪽 화살표 6"/>
          <p:cNvSpPr/>
          <p:nvPr/>
        </p:nvSpPr>
        <p:spPr>
          <a:xfrm>
            <a:off x="1120745" y="5310437"/>
            <a:ext cx="631179" cy="1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33996" y="5132412"/>
            <a:ext cx="642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Naive Bayesian Classifier, Bayes filter, Bayesian Network,</a:t>
            </a:r>
          </a:p>
          <a:p>
            <a:r>
              <a:rPr lang="en-US" altLang="ko-KR" dirty="0" smtClean="0"/>
              <a:t>Bayesian Estimator….</a:t>
            </a:r>
            <a:endParaRPr lang="ko-KR" altLang="en-US" dirty="0"/>
          </a:p>
        </p:txBody>
      </p:sp>
      <p:sp>
        <p:nvSpPr>
          <p:cNvPr id="10" name="오른쪽 중괄호 9"/>
          <p:cNvSpPr/>
          <p:nvPr/>
        </p:nvSpPr>
        <p:spPr>
          <a:xfrm>
            <a:off x="5656331" y="2616732"/>
            <a:ext cx="453155" cy="1980221"/>
          </a:xfrm>
          <a:prstGeom prst="rightBrace">
            <a:avLst>
              <a:gd name="adj1" fmla="val 7772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748694"/>
              </p:ext>
            </p:extLst>
          </p:nvPr>
        </p:nvGraphicFramePr>
        <p:xfrm>
          <a:off x="6249818" y="3343786"/>
          <a:ext cx="27781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" name="Equation" r:id="rId7" imgW="1587240" imgH="253800" progId="Equation.DSMT4">
                  <p:embed/>
                </p:oleObj>
              </mc:Choice>
              <mc:Fallback>
                <p:oleObj name="Equation" r:id="rId7" imgW="1587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9818" y="3343786"/>
                        <a:ext cx="27781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7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388" y="1843088"/>
            <a:ext cx="7858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 판정은 확률상 오진이 많기 때문에 많은 검토가 요구된다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일반적인 성인 여성이 유방암에 걸릴 확률이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 검진 검사 정확도가 </a:t>
            </a:r>
            <a:r>
              <a:rPr lang="en-US" altLang="ko-KR" dirty="0" smtClean="0"/>
              <a:t>90%</a:t>
            </a:r>
            <a:r>
              <a:rPr lang="ko-KR" altLang="en-US" dirty="0" err="1" smtClean="0"/>
              <a:t>일때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여성이 </a:t>
            </a:r>
            <a:r>
              <a:rPr lang="ko-KR" altLang="en-US" dirty="0" err="1" smtClean="0"/>
              <a:t>검강검진</a:t>
            </a:r>
            <a:r>
              <a:rPr lang="ko-KR" altLang="en-US" dirty="0" smtClean="0"/>
              <a:t> 결과 암 판정을 받았다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진짜로 암에 걸렸을 확률은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62" y="3029823"/>
            <a:ext cx="7115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 Rule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843483" y="4113049"/>
            <a:ext cx="2" cy="26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 flipV="1">
            <a:off x="3149647" y="4792519"/>
            <a:ext cx="1347" cy="377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38042" y="3732806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 == G70?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84684" y="5169717"/>
            <a:ext cx="89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478148" y="4144224"/>
            <a:ext cx="2" cy="26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82431" y="3732806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 == G70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5213808" y="4764467"/>
            <a:ext cx="1347" cy="377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595" y="5188702"/>
            <a:ext cx="89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27545"/>
              </p:ext>
            </p:extLst>
          </p:nvPr>
        </p:nvGraphicFramePr>
        <p:xfrm>
          <a:off x="723813" y="1787665"/>
          <a:ext cx="48450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name="Equation" r:id="rId3" imgW="2768400" imgH="583920" progId="Equation.DSMT4">
                  <p:embed/>
                </p:oleObj>
              </mc:Choice>
              <mc:Fallback>
                <p:oleObj name="Equation" r:id="rId3" imgW="27684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813" y="1787665"/>
                        <a:ext cx="4845050" cy="102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555874"/>
              </p:ext>
            </p:extLst>
          </p:nvPr>
        </p:nvGraphicFramePr>
        <p:xfrm>
          <a:off x="723813" y="2788903"/>
          <a:ext cx="50450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5" imgW="2882880" imgH="507960" progId="Equation.DSMT4">
                  <p:embed/>
                </p:oleObj>
              </mc:Choice>
              <mc:Fallback>
                <p:oleObj name="Equation" r:id="rId5" imgW="28828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813" y="2788903"/>
                        <a:ext cx="50450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88024"/>
              </p:ext>
            </p:extLst>
          </p:nvPr>
        </p:nvGraphicFramePr>
        <p:xfrm>
          <a:off x="2480539" y="4348019"/>
          <a:ext cx="933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7" imgW="533160" imgH="253800" progId="Equation.DSMT4">
                  <p:embed/>
                </p:oleObj>
              </mc:Choice>
              <mc:Fallback>
                <p:oleObj name="Equation" r:id="rId7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0539" y="4348019"/>
                        <a:ext cx="9334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91492"/>
              </p:ext>
            </p:extLst>
          </p:nvPr>
        </p:nvGraphicFramePr>
        <p:xfrm>
          <a:off x="4835438" y="4374576"/>
          <a:ext cx="933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9" imgW="533160" imgH="253800" progId="Equation.DSMT4">
                  <p:embed/>
                </p:oleObj>
              </mc:Choice>
              <mc:Fallback>
                <p:oleObj name="Equation" r:id="rId9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438" y="4374576"/>
                        <a:ext cx="9334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877" y="3759683"/>
            <a:ext cx="1474873" cy="2065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258" y="3886737"/>
            <a:ext cx="2687204" cy="17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Naïve Bayes classifier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97" y="2514885"/>
            <a:ext cx="7739068" cy="33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Bayesian Network with Bayesian Inference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63" y="2419962"/>
            <a:ext cx="6255094" cy="34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0880" y="176565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Extension of Conditional Probability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31767"/>
              </p:ext>
            </p:extLst>
          </p:nvPr>
        </p:nvGraphicFramePr>
        <p:xfrm>
          <a:off x="890153" y="2159767"/>
          <a:ext cx="34004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" name="Equation" r:id="rId3" imgW="1942920" imgH="469800" progId="Equation.DSMT4">
                  <p:embed/>
                </p:oleObj>
              </mc:Choice>
              <mc:Fallback>
                <p:oleObj name="Equation" r:id="rId3" imgW="19429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153" y="2159767"/>
                        <a:ext cx="34004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0881" y="3048520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andom variables     and     are conditional </a:t>
            </a:r>
            <a:r>
              <a:rPr lang="en-US" altLang="ko-KR" dirty="0"/>
              <a:t>independence</a:t>
            </a:r>
            <a:r>
              <a:rPr lang="en-US" altLang="ko-KR" dirty="0" smtClean="0"/>
              <a:t>, if 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44426"/>
              </p:ext>
            </p:extLst>
          </p:nvPr>
        </p:nvGraphicFramePr>
        <p:xfrm>
          <a:off x="2776750" y="3088723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6750" y="3088723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11994"/>
              </p:ext>
            </p:extLst>
          </p:nvPr>
        </p:nvGraphicFramePr>
        <p:xfrm>
          <a:off x="3560329" y="3088722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" name="Equation" r:id="rId7" imgW="164880" imgH="164880" progId="Equation.DSMT4">
                  <p:embed/>
                </p:oleObj>
              </mc:Choice>
              <mc:Fallback>
                <p:oleObj name="Equation" r:id="rId7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0329" y="3088722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33061"/>
              </p:ext>
            </p:extLst>
          </p:nvPr>
        </p:nvGraphicFramePr>
        <p:xfrm>
          <a:off x="890154" y="3518352"/>
          <a:ext cx="3111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7" name="Equation" r:id="rId9" imgW="1777680" imgH="253800" progId="Equation.DSMT4">
                  <p:embed/>
                </p:oleObj>
              </mc:Choice>
              <mc:Fallback>
                <p:oleObj name="Equation" r:id="rId9" imgW="1777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0154" y="3518352"/>
                        <a:ext cx="3111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178253"/>
              </p:ext>
            </p:extLst>
          </p:nvPr>
        </p:nvGraphicFramePr>
        <p:xfrm>
          <a:off x="890154" y="4039076"/>
          <a:ext cx="2244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8" name="Equation" r:id="rId11" imgW="1282680" imgH="253800" progId="Equation.DSMT4">
                  <p:embed/>
                </p:oleObj>
              </mc:Choice>
              <mc:Fallback>
                <p:oleObj name="Equation" r:id="rId11" imgW="1282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0154" y="4039076"/>
                        <a:ext cx="22447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209311"/>
              </p:ext>
            </p:extLst>
          </p:nvPr>
        </p:nvGraphicFramePr>
        <p:xfrm>
          <a:off x="890154" y="4535524"/>
          <a:ext cx="2244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9" name="Equation" r:id="rId13" imgW="1282680" imgH="253800" progId="Equation.DSMT4">
                  <p:embed/>
                </p:oleObj>
              </mc:Choice>
              <mc:Fallback>
                <p:oleObj name="Equation" r:id="rId13" imgW="1282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0154" y="4535524"/>
                        <a:ext cx="22447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80880" y="5031055"/>
            <a:ext cx="723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Conditional independence is not equal to absolute independence</a:t>
            </a:r>
            <a:endParaRPr lang="ko-KR" altLang="en-US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096111"/>
              </p:ext>
            </p:extLst>
          </p:nvPr>
        </p:nvGraphicFramePr>
        <p:xfrm>
          <a:off x="1399667" y="5486250"/>
          <a:ext cx="6000751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" name="Equation" r:id="rId15" imgW="3429000" imgH="279360" progId="Equation.DSMT4">
                  <p:embed/>
                </p:oleObj>
              </mc:Choice>
              <mc:Fallback>
                <p:oleObj name="Equation" r:id="rId15" imgW="3429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99667" y="5486250"/>
                        <a:ext cx="6000751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Interaction</a:t>
            </a:r>
            <a:endParaRPr lang="ko-KR" altLang="en-US"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508625" y="3666004"/>
            <a:ext cx="3022600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Longitudinal distance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Longitudinal velocity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Longitudinal acceleration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Lateral distance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Lateral velocity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j-lt"/>
                <a:ea typeface="HY헤드라인M" panose="02030600000101010101" pitchFamily="18" charset="-127"/>
              </a:rPr>
              <a:t>Lateral acceleration</a:t>
            </a:r>
          </a:p>
        </p:txBody>
      </p:sp>
      <p:pic>
        <p:nvPicPr>
          <p:cNvPr id="4" name="Picture 5" descr="MC90044033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810466"/>
            <a:ext cx="207327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MM900285272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602629"/>
            <a:ext cx="113665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835150" y="5178891"/>
            <a:ext cx="0" cy="576263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55875" y="5178891"/>
            <a:ext cx="360363" cy="503238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916238" y="4458166"/>
            <a:ext cx="647700" cy="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2555875" y="3523129"/>
            <a:ext cx="431800" cy="36036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4427538" y="4099391"/>
            <a:ext cx="431800" cy="360363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4787900" y="5107454"/>
            <a:ext cx="576263" cy="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787900" y="5755154"/>
            <a:ext cx="504825" cy="36036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938" y="1769223"/>
            <a:ext cx="7748124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ko-KR" altLang="en-US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■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 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State?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Some 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parameters what we want to control or estimate and so on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…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For 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example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…</a:t>
            </a:r>
            <a:endParaRPr kumimoji="1" lang="en-US" altLang="ko-KR" sz="2400" kern="0" dirty="0">
              <a:solidFill>
                <a:srgbClr val="000000"/>
              </a:solidFill>
              <a:latin typeface="+mj-lt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4149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Interaction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97938" y="1769223"/>
            <a:ext cx="7748124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ko-KR" altLang="en-US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■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 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Control Input?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Make target move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For 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example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…</a:t>
            </a:r>
            <a:endParaRPr kumimoji="1" lang="en-US" altLang="ko-KR" sz="2400" kern="0" dirty="0">
              <a:solidFill>
                <a:srgbClr val="000000"/>
              </a:solidFill>
              <a:latin typeface="+mj-lt"/>
              <a:ea typeface="HY헤드라인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04" y="3451190"/>
            <a:ext cx="3601708" cy="2289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451190"/>
            <a:ext cx="2744735" cy="22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Interaction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97938" y="1769223"/>
            <a:ext cx="7748124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ko-KR" altLang="en-US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■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 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Measurement?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Know target move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For 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example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…</a:t>
            </a:r>
            <a:endParaRPr kumimoji="1" lang="en-US" altLang="ko-KR" sz="2400" kern="0" dirty="0">
              <a:solidFill>
                <a:srgbClr val="000000"/>
              </a:solidFill>
              <a:latin typeface="+mj-lt"/>
              <a:ea typeface="HY헤드라인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" y="3212984"/>
            <a:ext cx="4001130" cy="26940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89" y="3531331"/>
            <a:ext cx="28860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Estimator?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37" y="1697824"/>
            <a:ext cx="4613945" cy="45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Interaction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7938" y="1769223"/>
            <a:ext cx="774812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ko-KR" altLang="en-US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■</a:t>
            </a:r>
            <a:r>
              <a:rPr kumimoji="1" lang="en-US" altLang="ko-KR" sz="2400" kern="0" dirty="0">
                <a:solidFill>
                  <a:srgbClr val="000000"/>
                </a:solidFill>
                <a:latin typeface="+mj-lt"/>
                <a:ea typeface="HY헤드라인M"/>
              </a:rPr>
              <a:t> </a:t>
            </a:r>
            <a:r>
              <a:rPr kumimoji="1" lang="en-US" altLang="ko-KR" sz="2400" kern="0" dirty="0" smtClean="0">
                <a:solidFill>
                  <a:srgbClr val="000000"/>
                </a:solidFill>
                <a:latin typeface="+mj-lt"/>
                <a:ea typeface="HY헤드라인M"/>
              </a:rPr>
              <a:t>Noise?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anose="020B0604020202020204" pitchFamily="34" charset="0"/>
              <a:buChar char="•"/>
            </a:pPr>
            <a:endParaRPr kumimoji="1" lang="en-US" altLang="ko-KR" sz="2400" kern="0" dirty="0" smtClean="0">
              <a:solidFill>
                <a:srgbClr val="000000"/>
              </a:solidFill>
              <a:latin typeface="+mj-lt"/>
              <a:ea typeface="HY헤드라인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24" y="3347657"/>
            <a:ext cx="2053185" cy="1932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932" y="3007992"/>
            <a:ext cx="3570301" cy="22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Interaction</a:t>
            </a: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264933"/>
              </p:ext>
            </p:extLst>
          </p:nvPr>
        </p:nvGraphicFramePr>
        <p:xfrm>
          <a:off x="814388" y="1606550"/>
          <a:ext cx="5640387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Equation" r:id="rId3" imgW="3848040" imgH="1143000" progId="Equation.DSMT4">
                  <p:embed/>
                </p:oleObj>
              </mc:Choice>
              <mc:Fallback>
                <p:oleObj name="Equation" r:id="rId3" imgW="384804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4388" y="1606550"/>
                        <a:ext cx="5640387" cy="167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023989"/>
              </p:ext>
            </p:extLst>
          </p:nvPr>
        </p:nvGraphicFramePr>
        <p:xfrm>
          <a:off x="814388" y="3351928"/>
          <a:ext cx="5270500" cy="294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" name="Equation" r:id="rId5" imgW="3593880" imgH="2006280" progId="Equation.DSMT4">
                  <p:embed/>
                </p:oleObj>
              </mc:Choice>
              <mc:Fallback>
                <p:oleObj name="Equation" r:id="rId5" imgW="3593880" imgH="2006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4388" y="3351928"/>
                        <a:ext cx="5270500" cy="294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59492"/>
              </p:ext>
            </p:extLst>
          </p:nvPr>
        </p:nvGraphicFramePr>
        <p:xfrm>
          <a:off x="5769965" y="5138403"/>
          <a:ext cx="32591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Equation" r:id="rId7" imgW="2222280" imgH="533160" progId="Equation.DSMT4">
                  <p:embed/>
                </p:oleObj>
              </mc:Choice>
              <mc:Fallback>
                <p:oleObj name="Equation" r:id="rId7" imgW="22222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9965" y="5138403"/>
                        <a:ext cx="3259138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0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Generative Laws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65655"/>
            <a:ext cx="80070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Localization Problem </a:t>
            </a:r>
            <a:r>
              <a:rPr lang="en-US" altLang="ko-KR" dirty="0" smtClean="0"/>
              <a:t>is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recognize own vehicle’s kinematic information using inaccurate measurement and its control input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recover </a:t>
            </a:r>
            <a:r>
              <a:rPr lang="en-US" altLang="ko-KR" dirty="0"/>
              <a:t>own vehicle’s kinematics </a:t>
            </a:r>
            <a:r>
              <a:rPr lang="en-US" altLang="ko-KR" dirty="0" smtClean="0"/>
              <a:t>information using insufficient measurement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find </a:t>
            </a:r>
            <a:r>
              <a:rPr lang="en-US" altLang="ko-KR" dirty="0"/>
              <a:t>own vehicle’s kinematics </a:t>
            </a:r>
            <a:r>
              <a:rPr lang="en-US" altLang="ko-KR" dirty="0" smtClean="0"/>
              <a:t>information recursively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26864"/>
              </p:ext>
            </p:extLst>
          </p:nvPr>
        </p:nvGraphicFramePr>
        <p:xfrm>
          <a:off x="1210845" y="3850319"/>
          <a:ext cx="3222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Equation" r:id="rId3" imgW="1841400" imgH="253800" progId="Equation.DSMT4">
                  <p:embed/>
                </p:oleObj>
              </mc:Choice>
              <mc:Fallback>
                <p:oleObj name="Equation" r:id="rId3" imgW="1841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845" y="3850319"/>
                        <a:ext cx="32226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618909"/>
              </p:ext>
            </p:extLst>
          </p:nvPr>
        </p:nvGraphicFramePr>
        <p:xfrm>
          <a:off x="1210845" y="4294819"/>
          <a:ext cx="29114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Equation" r:id="rId5" imgW="1663560" imgH="253800" progId="Equation.DSMT4">
                  <p:embed/>
                </p:oleObj>
              </mc:Choice>
              <mc:Fallback>
                <p:oleObj name="Equation" r:id="rId5" imgW="1663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0845" y="4294819"/>
                        <a:ext cx="291147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1495764" y="5597647"/>
            <a:ext cx="728283" cy="186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3530" y="4941939"/>
            <a:ext cx="473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Definition of belief</a:t>
            </a:r>
            <a:endParaRPr lang="ko-KR" altLang="en-US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735563"/>
              </p:ext>
            </p:extLst>
          </p:nvPr>
        </p:nvGraphicFramePr>
        <p:xfrm>
          <a:off x="2396319" y="5468455"/>
          <a:ext cx="25558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6" name="Equation" r:id="rId7" imgW="1460160" imgH="253800" progId="Equation.DSMT4">
                  <p:embed/>
                </p:oleObj>
              </mc:Choice>
              <mc:Fallback>
                <p:oleObj name="Equation" r:id="rId7" imgW="1460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96319" y="5468455"/>
                        <a:ext cx="255587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0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Probabilistic Generative Laws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961453"/>
            <a:ext cx="800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Tracking Problem </a:t>
            </a:r>
            <a:r>
              <a:rPr lang="en-US" altLang="ko-KR" dirty="0" smtClean="0"/>
              <a:t>is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recognize object kinematics information using inaccurate measurement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recover </a:t>
            </a:r>
            <a:r>
              <a:rPr lang="en-US" altLang="ko-KR" dirty="0"/>
              <a:t>object kinematics </a:t>
            </a:r>
            <a:r>
              <a:rPr lang="en-US" altLang="ko-KR" dirty="0" smtClean="0"/>
              <a:t>information using insufficient measurement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find object kinematics information recursively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799476"/>
              </p:ext>
            </p:extLst>
          </p:nvPr>
        </p:nvGraphicFramePr>
        <p:xfrm>
          <a:off x="1017899" y="3633649"/>
          <a:ext cx="3222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Equation" r:id="rId3" imgW="1841400" imgH="253800" progId="Equation.DSMT4">
                  <p:embed/>
                </p:oleObj>
              </mc:Choice>
              <mc:Fallback>
                <p:oleObj name="Equation" r:id="rId3" imgW="1841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7899" y="3633649"/>
                        <a:ext cx="32226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5783"/>
              </p:ext>
            </p:extLst>
          </p:nvPr>
        </p:nvGraphicFramePr>
        <p:xfrm>
          <a:off x="1017899" y="4087337"/>
          <a:ext cx="29114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5" imgW="1663560" imgH="253800" progId="Equation.DSMT4">
                  <p:embed/>
                </p:oleObj>
              </mc:Choice>
              <mc:Fallback>
                <p:oleObj name="Equation" r:id="rId5" imgW="1663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7899" y="4087337"/>
                        <a:ext cx="291147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1311207" y="5499222"/>
            <a:ext cx="728283" cy="186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8973" y="4843514"/>
            <a:ext cx="473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Definition of belief</a:t>
            </a:r>
            <a:endParaRPr lang="ko-KR" altLang="en-US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079859"/>
              </p:ext>
            </p:extLst>
          </p:nvPr>
        </p:nvGraphicFramePr>
        <p:xfrm>
          <a:off x="2402339" y="5370030"/>
          <a:ext cx="21780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7" imgW="1244520" imgH="253800" progId="Equation.DSMT4">
                  <p:embed/>
                </p:oleObj>
              </mc:Choice>
              <mc:Fallback>
                <p:oleObj name="Equation" r:id="rId7" imgW="1244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2339" y="5370030"/>
                        <a:ext cx="21780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6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this course…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283" y="1694577"/>
            <a:ext cx="834704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Bayes filter : Start of this course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Kalman</a:t>
            </a:r>
            <a:r>
              <a:rPr lang="en-US" altLang="ko-KR" sz="2000" dirty="0" smtClean="0"/>
              <a:t> filter : 1 to 1 filter in linear/Gaussian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Extended </a:t>
            </a:r>
            <a:r>
              <a:rPr lang="en-US" altLang="ko-KR" sz="2000" dirty="0" err="1" smtClean="0"/>
              <a:t>Kalman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fulter</a:t>
            </a:r>
            <a:r>
              <a:rPr lang="en-US" altLang="ko-KR" sz="2000" dirty="0" smtClean="0"/>
              <a:t> : 1 to 1 filter in non-linear/Gaussian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Unscented </a:t>
            </a:r>
            <a:r>
              <a:rPr lang="en-US" altLang="ko-KR" sz="2000" dirty="0" err="1" smtClean="0"/>
              <a:t>Kalman</a:t>
            </a:r>
            <a:r>
              <a:rPr lang="en-US" altLang="ko-KR" sz="2000" dirty="0" smtClean="0"/>
              <a:t> filter : 1 to 1 filter in non-linear/Gaussian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Interacting Multiple Model : 1 to 1 filter using parallel filter combination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Particle filter : 1 to 1 filter in non-linear/non-Gaussian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Probabilistic Data Association filter : n to 1 filter in 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Joint Probabilistic Data Association filter : n to n filter in linear/Gaussian case</a:t>
            </a:r>
          </a:p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Multiple Hypothesis Tracking : n to n filter in linear/Gaussian case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5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Probabilistic?</a:t>
            </a:r>
            <a:endParaRPr lang="ko-KR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3614" y="1932318"/>
            <a:ext cx="8366996" cy="3629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latin typeface="+mj-lt"/>
              </a:rPr>
              <a:t>■ </a:t>
            </a:r>
            <a:r>
              <a:rPr lang="en-US" altLang="ko-KR" dirty="0" smtClean="0">
                <a:latin typeface="+mj-lt"/>
              </a:rPr>
              <a:t>Stochastic Observer</a:t>
            </a:r>
          </a:p>
          <a:p>
            <a:pPr lvl="1">
              <a:buFontTx/>
              <a:buChar char="-"/>
            </a:pPr>
            <a:r>
              <a:rPr lang="en-US" altLang="ko-KR" sz="2200" dirty="0" smtClean="0">
                <a:latin typeface="+mj-lt"/>
              </a:rPr>
              <a:t>Since we do not know the exact value of  measurement noise, we have to estimate the real state probabilistically.</a:t>
            </a:r>
          </a:p>
          <a:p>
            <a:pPr lvl="1">
              <a:buFontTx/>
              <a:buChar char="-"/>
            </a:pPr>
            <a:r>
              <a:rPr lang="en-US" altLang="ko-KR" sz="2200" dirty="0" smtClean="0">
                <a:latin typeface="+mj-lt"/>
              </a:rPr>
              <a:t>Noise has its probabilistic distribution</a:t>
            </a:r>
          </a:p>
          <a:p>
            <a:pPr marL="457200" lvl="1" indent="0">
              <a:buNone/>
            </a:pPr>
            <a:r>
              <a:rPr lang="ko-KR" altLang="en-US" sz="2200" b="1" dirty="0" smtClean="0">
                <a:latin typeface="+mj-lt"/>
              </a:rPr>
              <a:t>↔ </a:t>
            </a:r>
            <a:r>
              <a:rPr lang="en-US" altLang="ko-KR" sz="2200" b="1" dirty="0" smtClean="0">
                <a:latin typeface="+mj-lt"/>
              </a:rPr>
              <a:t>Deterministic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47" y="4018774"/>
            <a:ext cx="2053185" cy="1932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55" y="3679109"/>
            <a:ext cx="3570301" cy="22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Probability Theory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40083"/>
              </p:ext>
            </p:extLst>
          </p:nvPr>
        </p:nvGraphicFramePr>
        <p:xfrm>
          <a:off x="825908" y="1918260"/>
          <a:ext cx="1087986" cy="44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" name="Equation" r:id="rId3" imgW="622080" imgH="253800" progId="Equation.DSMT4">
                  <p:embed/>
                </p:oleObj>
              </mc:Choice>
              <mc:Fallback>
                <p:oleObj name="Equation" r:id="rId3" imgW="622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908" y="1918260"/>
                        <a:ext cx="1087986" cy="444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737642"/>
              </p:ext>
            </p:extLst>
          </p:nvPr>
        </p:nvGraphicFramePr>
        <p:xfrm>
          <a:off x="1050434" y="2565306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0434" y="2565306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451809"/>
              </p:ext>
            </p:extLst>
          </p:nvPr>
        </p:nvGraphicFramePr>
        <p:xfrm>
          <a:off x="1083771" y="3027946"/>
          <a:ext cx="22225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771" y="3027946"/>
                        <a:ext cx="22225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0382" y="2525702"/>
            <a:ext cx="4798577" cy="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Random variable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0381" y="2966116"/>
            <a:ext cx="4798577" cy="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Specific event that     might be taken</a:t>
            </a:r>
            <a:endParaRPr lang="ko-KR" altLang="en-US" dirty="0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070853"/>
              </p:ext>
            </p:extLst>
          </p:nvPr>
        </p:nvGraphicFramePr>
        <p:xfrm>
          <a:off x="3513488" y="2983496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" name="Equation" r:id="rId9" imgW="164880" imgH="164880" progId="Equation.DSMT4">
                  <p:embed/>
                </p:oleObj>
              </mc:Choice>
              <mc:Fallback>
                <p:oleObj name="Equation" r:id="rId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3488" y="2983496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424" y="4073541"/>
            <a:ext cx="3999483" cy="1906896"/>
          </a:xfrm>
          <a:prstGeom prst="rect">
            <a:avLst/>
          </a:prstGeom>
        </p:spPr>
      </p:pic>
      <p:sp>
        <p:nvSpPr>
          <p:cNvPr id="12" name="오른쪽 중괄호 11"/>
          <p:cNvSpPr/>
          <p:nvPr/>
        </p:nvSpPr>
        <p:spPr>
          <a:xfrm>
            <a:off x="5623964" y="2098165"/>
            <a:ext cx="364142" cy="1132123"/>
          </a:xfrm>
          <a:prstGeom prst="rightBrace">
            <a:avLst>
              <a:gd name="adj1" fmla="val 7772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148617"/>
              </p:ext>
            </p:extLst>
          </p:nvPr>
        </p:nvGraphicFramePr>
        <p:xfrm>
          <a:off x="5461083" y="3961484"/>
          <a:ext cx="195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" name="Equation" r:id="rId11" imgW="1117440" imgH="393480" progId="Equation.DSMT4">
                  <p:embed/>
                </p:oleObj>
              </mc:Choice>
              <mc:Fallback>
                <p:oleObj name="Equation" r:id="rId11" imgW="1117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61083" y="3961484"/>
                        <a:ext cx="19558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210969"/>
              </p:ext>
            </p:extLst>
          </p:nvPr>
        </p:nvGraphicFramePr>
        <p:xfrm>
          <a:off x="5461083" y="4684089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" name="Equation" r:id="rId13" imgW="1015920" imgH="393480" progId="Equation.DSMT4">
                  <p:embed/>
                </p:oleObj>
              </mc:Choice>
              <mc:Fallback>
                <p:oleObj name="Equation" r:id="rId13" imgW="1015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61083" y="4684089"/>
                        <a:ext cx="17780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745187"/>
              </p:ext>
            </p:extLst>
          </p:nvPr>
        </p:nvGraphicFramePr>
        <p:xfrm>
          <a:off x="6205171" y="2163193"/>
          <a:ext cx="18891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" name="Equation" r:id="rId15" imgW="1079280" imgH="558720" progId="Equation.DSMT4">
                  <p:embed/>
                </p:oleObj>
              </mc:Choice>
              <mc:Fallback>
                <p:oleObj name="Equation" r:id="rId15" imgW="10792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05171" y="2163193"/>
                        <a:ext cx="1889125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646610"/>
              </p:ext>
            </p:extLst>
          </p:nvPr>
        </p:nvGraphicFramePr>
        <p:xfrm>
          <a:off x="5461083" y="5483509"/>
          <a:ext cx="3333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" name="Equation" r:id="rId17" imgW="1904760" imgH="253800" progId="Equation.DSMT4">
                  <p:embed/>
                </p:oleObj>
              </mc:Choice>
              <mc:Fallback>
                <p:oleObj name="Equation" r:id="rId17" imgW="1904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61083" y="5483509"/>
                        <a:ext cx="333375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오른쪽 화살표 16"/>
          <p:cNvSpPr/>
          <p:nvPr/>
        </p:nvSpPr>
        <p:spPr>
          <a:xfrm>
            <a:off x="2130959" y="2068765"/>
            <a:ext cx="420786" cy="143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302195"/>
              </p:ext>
            </p:extLst>
          </p:nvPr>
        </p:nvGraphicFramePr>
        <p:xfrm>
          <a:off x="2768810" y="1887988"/>
          <a:ext cx="6207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" name="Equation" r:id="rId19" imgW="355320" imgH="253800" progId="Equation.DSMT4">
                  <p:embed/>
                </p:oleObj>
              </mc:Choice>
              <mc:Fallback>
                <p:oleObj name="Equation" r:id="rId19" imgW="355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68810" y="1887988"/>
                        <a:ext cx="6207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5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112"/>
          <a:stretch/>
        </p:blipFill>
        <p:spPr>
          <a:xfrm>
            <a:off x="1088463" y="2361282"/>
            <a:ext cx="3313604" cy="23240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410" y="2361282"/>
            <a:ext cx="3265994" cy="227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2711" y="1845970"/>
            <a:ext cx="4798577" cy="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Gaussian Distribution</a:t>
            </a:r>
            <a:endParaRPr lang="ko-KR" altLang="en-US" b="1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333789"/>
              </p:ext>
            </p:extLst>
          </p:nvPr>
        </p:nvGraphicFramePr>
        <p:xfrm>
          <a:off x="2745265" y="5073673"/>
          <a:ext cx="38449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5" imgW="2197080" imgH="558720" progId="Equation.DSMT4">
                  <p:embed/>
                </p:oleObj>
              </mc:Choice>
              <mc:Fallback>
                <p:oleObj name="Equation" r:id="rId5" imgW="21970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5265" y="5073673"/>
                        <a:ext cx="3844925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4629" y="1821694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Joint distribution of two random variables     and 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57079"/>
              </p:ext>
            </p:extLst>
          </p:nvPr>
        </p:nvGraphicFramePr>
        <p:xfrm>
          <a:off x="5447484" y="1861897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" name="Equation" r:id="rId3" imgW="164880" imgH="164880" progId="Equation.DSMT4">
                  <p:embed/>
                </p:oleObj>
              </mc:Choice>
              <mc:Fallback>
                <p:oleObj name="Equation" r:id="rId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7484" y="1861897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02766"/>
              </p:ext>
            </p:extLst>
          </p:nvPr>
        </p:nvGraphicFramePr>
        <p:xfrm>
          <a:off x="6261506" y="1853804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1506" y="1853804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893120"/>
              </p:ext>
            </p:extLst>
          </p:nvPr>
        </p:nvGraphicFramePr>
        <p:xfrm>
          <a:off x="1015549" y="2355153"/>
          <a:ext cx="3289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" name="Equation" r:id="rId7" imgW="1879560" imgH="253800" progId="Equation.DSMT4">
                  <p:embed/>
                </p:oleObj>
              </mc:Choice>
              <mc:Fallback>
                <p:oleObj name="Equation" r:id="rId7" imgW="1879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5549" y="2355153"/>
                        <a:ext cx="32893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9476"/>
              </p:ext>
            </p:extLst>
          </p:nvPr>
        </p:nvGraphicFramePr>
        <p:xfrm>
          <a:off x="1015549" y="3084837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" name="Equation" r:id="rId9" imgW="164880" imgH="164880" progId="Equation.DSMT4">
                  <p:embed/>
                </p:oleObj>
              </mc:Choice>
              <mc:Fallback>
                <p:oleObj name="Equation" r:id="rId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5549" y="3084837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39530"/>
              </p:ext>
            </p:extLst>
          </p:nvPr>
        </p:nvGraphicFramePr>
        <p:xfrm>
          <a:off x="1016000" y="3445120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" name="Equation" r:id="rId11" imgW="164880" imgH="164880" progId="Equation.DSMT4">
                  <p:embed/>
                </p:oleObj>
              </mc:Choice>
              <mc:Fallback>
                <p:oleObj name="Equation" r:id="rId1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6000" y="3445120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12" name="Picture 40" descr="dice에 대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8" y="4095137"/>
            <a:ext cx="2217218" cy="1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coin head tail에 대한 이미지 검색결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0" y="4414285"/>
            <a:ext cx="1775077" cy="85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536547"/>
              </p:ext>
            </p:extLst>
          </p:nvPr>
        </p:nvGraphicFramePr>
        <p:xfrm>
          <a:off x="5591946" y="3982033"/>
          <a:ext cx="29781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" name="Equation" r:id="rId15" imgW="1701720" imgH="1066680" progId="Equation.DSMT4">
                  <p:embed/>
                </p:oleObj>
              </mc:Choice>
              <mc:Fallback>
                <p:oleObj name="Equation" r:id="rId15" imgW="17017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91946" y="3982033"/>
                        <a:ext cx="297815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02618" y="3041658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Dice : 1,2,3,4,5,6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02618" y="3408824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Coin : Head/Tail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60651" y="3982033"/>
            <a:ext cx="4499172" cy="1747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4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Conditional Probability of two random variables     and </a:t>
            </a:r>
            <a:endParaRPr lang="ko-KR" altLang="en-US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405592"/>
              </p:ext>
            </p:extLst>
          </p:nvPr>
        </p:nvGraphicFramePr>
        <p:xfrm>
          <a:off x="5899290" y="1822804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" name="Equation" r:id="rId3" imgW="164880" imgH="164880" progId="Equation.DSMT4">
                  <p:embed/>
                </p:oleObj>
              </mc:Choice>
              <mc:Fallback>
                <p:oleObj name="Equation" r:id="rId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9290" y="1822804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624343"/>
              </p:ext>
            </p:extLst>
          </p:nvPr>
        </p:nvGraphicFramePr>
        <p:xfrm>
          <a:off x="6713312" y="1814711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13312" y="1814711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444040"/>
              </p:ext>
            </p:extLst>
          </p:nvPr>
        </p:nvGraphicFramePr>
        <p:xfrm>
          <a:off x="853708" y="2264969"/>
          <a:ext cx="30226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8" name="Equation" r:id="rId7" imgW="1726920" imgH="736560" progId="Equation.DSMT4">
                  <p:embed/>
                </p:oleObj>
              </mc:Choice>
              <mc:Fallback>
                <p:oleObj name="Equation" r:id="rId7" imgW="17269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708" y="2264969"/>
                        <a:ext cx="3022600" cy="12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52789"/>
              </p:ext>
            </p:extLst>
          </p:nvPr>
        </p:nvGraphicFramePr>
        <p:xfrm>
          <a:off x="853708" y="3729546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" name="Equation" r:id="rId9" imgW="164880" imgH="164880" progId="Equation.DSMT4">
                  <p:embed/>
                </p:oleObj>
              </mc:Choice>
              <mc:Fallback>
                <p:oleObj name="Equation" r:id="rId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708" y="3729546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699484"/>
              </p:ext>
            </p:extLst>
          </p:nvPr>
        </p:nvGraphicFramePr>
        <p:xfrm>
          <a:off x="854159" y="4089829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" name="Equation" r:id="rId11" imgW="164880" imgH="164880" progId="Equation.DSMT4">
                  <p:embed/>
                </p:oleObj>
              </mc:Choice>
              <mc:Fallback>
                <p:oleObj name="Equation" r:id="rId1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4159" y="4089829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40777" y="3686367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Dice : 1,2,3,4,5,6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40777" y="4053533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Coin : Head/Tail</a:t>
            </a:r>
            <a:endParaRPr lang="ko-KR" altLang="en-US" dirty="0"/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592624"/>
              </p:ext>
            </p:extLst>
          </p:nvPr>
        </p:nvGraphicFramePr>
        <p:xfrm>
          <a:off x="780880" y="4584729"/>
          <a:ext cx="2794282" cy="693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" name="Equation" r:id="rId13" imgW="1892160" imgH="469800" progId="Equation.DSMT4">
                  <p:embed/>
                </p:oleObj>
              </mc:Choice>
              <mc:Fallback>
                <p:oleObj name="Equation" r:id="rId13" imgW="18921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0880" y="4584729"/>
                        <a:ext cx="2794282" cy="693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1837"/>
              </p:ext>
            </p:extLst>
          </p:nvPr>
        </p:nvGraphicFramePr>
        <p:xfrm>
          <a:off x="783663" y="5314629"/>
          <a:ext cx="7576674" cy="757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" name="Equation" r:id="rId15" imgW="5079960" imgH="507960" progId="Equation.DSMT4">
                  <p:embed/>
                </p:oleObj>
              </mc:Choice>
              <mc:Fallback>
                <p:oleObj name="Equation" r:id="rId15" imgW="5079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3663" y="5314629"/>
                        <a:ext cx="7576674" cy="757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40" descr="dice에 대한 이미지 검색결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75" y="3496327"/>
            <a:ext cx="2217218" cy="1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2" descr="coin head tail에 대한 이미지 검색결과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37" y="3815475"/>
            <a:ext cx="1775077" cy="85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016178" y="3383223"/>
            <a:ext cx="4499172" cy="1747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two random variables     and     are independent, then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182823"/>
              </p:ext>
            </p:extLst>
          </p:nvPr>
        </p:nvGraphicFramePr>
        <p:xfrm>
          <a:off x="3398851" y="1822804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" name="Equation" r:id="rId3" imgW="164880" imgH="164880" progId="Equation.DSMT4">
                  <p:embed/>
                </p:oleObj>
              </mc:Choice>
              <mc:Fallback>
                <p:oleObj name="Equation" r:id="rId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8851" y="1822804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55500"/>
              </p:ext>
            </p:extLst>
          </p:nvPr>
        </p:nvGraphicFramePr>
        <p:xfrm>
          <a:off x="4212873" y="1814711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" name="Equation" r:id="rId5" imgW="164880" imgH="164880" progId="Equation.DSMT4">
                  <p:embed/>
                </p:oleObj>
              </mc:Choice>
              <mc:Fallback>
                <p:oleObj name="Equation" r:id="rId5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2873" y="1814711"/>
                        <a:ext cx="2889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18538"/>
              </p:ext>
            </p:extLst>
          </p:nvPr>
        </p:nvGraphicFramePr>
        <p:xfrm>
          <a:off x="1072447" y="3029011"/>
          <a:ext cx="284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" name="Equation" r:id="rId7" imgW="1625400" imgH="253800" progId="Equation.DSMT4">
                  <p:embed/>
                </p:oleObj>
              </mc:Choice>
              <mc:Fallback>
                <p:oleObj name="Equation" r:id="rId7" imgW="1625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2447" y="3029011"/>
                        <a:ext cx="2844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655691"/>
              </p:ext>
            </p:extLst>
          </p:nvPr>
        </p:nvGraphicFramePr>
        <p:xfrm>
          <a:off x="1072447" y="2409757"/>
          <a:ext cx="2289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" name="Equation" r:id="rId9" imgW="1307880" imgH="253800" progId="Equation.DSMT4">
                  <p:embed/>
                </p:oleObj>
              </mc:Choice>
              <mc:Fallback>
                <p:oleObj name="Equation" r:id="rId9" imgW="1307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2447" y="2409757"/>
                        <a:ext cx="228917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5754" y="2439860"/>
            <a:ext cx="4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753" y="3079178"/>
            <a:ext cx="44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547203"/>
              </p:ext>
            </p:extLst>
          </p:nvPr>
        </p:nvGraphicFramePr>
        <p:xfrm>
          <a:off x="1072447" y="3549663"/>
          <a:ext cx="2378075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" name="Equation" r:id="rId11" imgW="1358640" imgH="1231560" progId="Equation.DSMT4">
                  <p:embed/>
                </p:oleObj>
              </mc:Choice>
              <mc:Fallback>
                <p:oleObj name="Equation" r:id="rId11" imgW="1358640" imgH="1231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2447" y="3549663"/>
                        <a:ext cx="2378075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3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Probability Theory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0880" y="1790435"/>
            <a:ext cx="68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Total Probability Theorem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93519"/>
              </p:ext>
            </p:extLst>
          </p:nvPr>
        </p:nvGraphicFramePr>
        <p:xfrm>
          <a:off x="908514" y="2426121"/>
          <a:ext cx="2667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" name="Equation" r:id="rId3" imgW="1523880" imgH="355320" progId="Equation.DSMT4">
                  <p:embed/>
                </p:oleObj>
              </mc:Choice>
              <mc:Fallback>
                <p:oleObj name="Equation" r:id="rId3" imgW="1523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514" y="2426121"/>
                        <a:ext cx="26670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054310"/>
              </p:ext>
            </p:extLst>
          </p:nvPr>
        </p:nvGraphicFramePr>
        <p:xfrm>
          <a:off x="4356389" y="2384333"/>
          <a:ext cx="28003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Equation" r:id="rId5" imgW="1600200" imgH="279360" progId="Equation.DSMT4">
                  <p:embed/>
                </p:oleObj>
              </mc:Choice>
              <mc:Fallback>
                <p:oleObj name="Equation" r:id="rId5" imgW="1600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6389" y="2384333"/>
                        <a:ext cx="28003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55" y="3502345"/>
            <a:ext cx="2658009" cy="1849831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114305"/>
              </p:ext>
            </p:extLst>
          </p:nvPr>
        </p:nvGraphicFramePr>
        <p:xfrm>
          <a:off x="3347586" y="3992020"/>
          <a:ext cx="56451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Equation" r:id="rId8" imgW="3225600" imgH="507960" progId="Equation.DSMT4">
                  <p:embed/>
                </p:oleObj>
              </mc:Choice>
              <mc:Fallback>
                <p:oleObj name="Equation" r:id="rId8" imgW="3225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7586" y="3992020"/>
                        <a:ext cx="564515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2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3103</TotalTime>
  <Words>507</Words>
  <Application>Microsoft Office PowerPoint</Application>
  <PresentationFormat>화면 슬라이드 쇼(4:3)</PresentationFormat>
  <Paragraphs>92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HY헤드라인M</vt:lpstr>
      <vt:lpstr>맑은 고딕</vt:lpstr>
      <vt:lpstr>Arial</vt:lpstr>
      <vt:lpstr>Office 테마</vt:lpstr>
      <vt:lpstr>Equation</vt:lpstr>
      <vt:lpstr>확률 이론</vt:lpstr>
      <vt:lpstr>Why Estimator?</vt:lpstr>
      <vt:lpstr>Why Probabilistic?</vt:lpstr>
      <vt:lpstr>Basic Probability Theory</vt:lpstr>
      <vt:lpstr>Basic Probability Theory</vt:lpstr>
      <vt:lpstr>Basic Probability Theory</vt:lpstr>
      <vt:lpstr>Basic Probability Theory</vt:lpstr>
      <vt:lpstr>Basic Probability Theory</vt:lpstr>
      <vt:lpstr>Basic Probability Theory</vt:lpstr>
      <vt:lpstr>Basic Probability Theory</vt:lpstr>
      <vt:lpstr>Basic Probability Theory</vt:lpstr>
      <vt:lpstr>Basic Probability Theory</vt:lpstr>
      <vt:lpstr>Bayes Rule</vt:lpstr>
      <vt:lpstr>Basic Probability Theory</vt:lpstr>
      <vt:lpstr>Basic Probability Theory</vt:lpstr>
      <vt:lpstr>Basic Probability Theory</vt:lpstr>
      <vt:lpstr>Environment Interaction</vt:lpstr>
      <vt:lpstr>Environment Interaction</vt:lpstr>
      <vt:lpstr>Environment Interaction</vt:lpstr>
      <vt:lpstr>Environment Interaction</vt:lpstr>
      <vt:lpstr>Environment Interaction</vt:lpstr>
      <vt:lpstr>Probabilistic Generative Laws</vt:lpstr>
      <vt:lpstr>Probabilistic Generative Laws</vt:lpstr>
      <vt:lpstr>In this course…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Seongkeun Park</dc:creator>
  <cp:lastModifiedBy>Seongkeun Park</cp:lastModifiedBy>
  <cp:revision>446</cp:revision>
  <cp:lastPrinted>2018-04-18T06:44:03Z</cp:lastPrinted>
  <dcterms:created xsi:type="dcterms:W3CDTF">2016-09-05T08:32:33Z</dcterms:created>
  <dcterms:modified xsi:type="dcterms:W3CDTF">2018-04-18T06:44:10Z</dcterms:modified>
</cp:coreProperties>
</file>